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50" r:id="rId5"/>
  </p:sldMasterIdLst>
  <p:notesMasterIdLst>
    <p:notesMasterId r:id="rId17"/>
  </p:notesMasterIdLst>
  <p:sldIdLst>
    <p:sldId id="256" r:id="rId6"/>
    <p:sldId id="257" r:id="rId7"/>
    <p:sldId id="258" r:id="rId8"/>
    <p:sldId id="265" r:id="rId9"/>
    <p:sldId id="266" r:id="rId10"/>
    <p:sldId id="259" r:id="rId11"/>
    <p:sldId id="262" r:id="rId12"/>
    <p:sldId id="263" r:id="rId13"/>
    <p:sldId id="264" r:id="rId14"/>
    <p:sldId id="260" r:id="rId15"/>
    <p:sldId id="261" r:id="rId16"/>
  </p:sldIdLst>
  <p:sldSz cx="12192000" cy="6858000"/>
  <p:notesSz cx="6858000" cy="9144000"/>
  <p:embeddedFontLst>
    <p:embeddedFont>
      <p:font typeface="Helvetica Neue" panose="020B0604020202020204" charset="0"/>
      <p:regular r:id="rId18"/>
      <p:bold r:id="rId19"/>
      <p:italic r:id="rId20"/>
      <p:boldItalic r:id="rId21"/>
    </p:embeddedFont>
    <p:embeddedFont>
      <p:font typeface="Helvetica Neue Light" panose="020B0604020202020204" charset="0"/>
      <p:regular r:id="rId22"/>
      <p:bold r:id="rId23"/>
      <p:italic r:id="rId24"/>
      <p:boldItalic r:id="rId25"/>
    </p:embeddedFont>
    <p:embeddedFont>
      <p:font typeface="Outfit" panose="020B0604020202020204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9AA0A6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gT6INSQqubcWwanK5FOoQKLlpu4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DF276B-B3C4-4C0A-AD58-9295132399CC}" v="4" dt="2025-01-10T16:49:21.5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276" y="132"/>
      </p:cViewPr>
      <p:guideLst>
        <p:guide orient="horz" pos="432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6.fntdata"/><Relationship Id="rId28" Type="http://customschemas.google.com/relationships/presentationmetadata" Target="metadata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</a:rPr>
              <a:t>1</a:t>
            </a:fld>
            <a:endParaRPr sz="1200" b="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d2e0b767a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g1d2e0b767ae_0_10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53" name="Google Shape;153;g1d2e0b767ae_0_10:notes"/>
          <p:cNvSpPr txBox="1">
            <a:spLocks noGrp="1"/>
          </p:cNvSpPr>
          <p:nvPr>
            <p:ph type="sldNum" idx="12"/>
          </p:nvPr>
        </p:nvSpPr>
        <p:spPr>
          <a:xfrm>
            <a:off x="11387138" y="10742613"/>
            <a:ext cx="87123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4" name="Google Shape;16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81ac94c239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g181ac94c239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" name="Google Shape;126;g181ac94c239_0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81ac94c239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g181ac94c239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" name="Google Shape;126;g181ac94c239_0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8581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81ac94c239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g181ac94c239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" name="Google Shape;126;g181ac94c239_0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4667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13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3" name="Google Shape;143;p13:notes"/>
          <p:cNvSpPr txBox="1">
            <a:spLocks noGrp="1"/>
          </p:cNvSpPr>
          <p:nvPr>
            <p:ph type="sldNum" idx="12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13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3" name="Google Shape;143;p13:notes"/>
          <p:cNvSpPr txBox="1">
            <a:spLocks noGrp="1"/>
          </p:cNvSpPr>
          <p:nvPr>
            <p:ph type="sldNum" idx="12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1931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13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3" name="Google Shape;143;p13:notes"/>
          <p:cNvSpPr txBox="1">
            <a:spLocks noGrp="1"/>
          </p:cNvSpPr>
          <p:nvPr>
            <p:ph type="sldNum" idx="12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3383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13:notes"/>
          <p:cNvSpPr txBox="1"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3" name="Google Shape;143;p13:notes"/>
          <p:cNvSpPr txBox="1">
            <a:spLocks noGrp="1"/>
          </p:cNvSpPr>
          <p:nvPr>
            <p:ph type="sldNum" idx="12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2898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4000"/>
              </a:lnSpc>
              <a:spcBef>
                <a:spcPts val="9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4000"/>
              </a:lnSpc>
              <a:spcBef>
                <a:spcPts val="54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4000"/>
              </a:lnSpc>
              <a:spcBef>
                <a:spcPts val="54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4000"/>
              </a:lnSpc>
              <a:spcBef>
                <a:spcPts val="54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4000"/>
              </a:lnSpc>
              <a:spcBef>
                <a:spcPts val="54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4000"/>
              </a:lnSpc>
              <a:spcBef>
                <a:spcPts val="9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4000"/>
              </a:lnSpc>
              <a:spcBef>
                <a:spcPts val="54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4000"/>
              </a:lnSpc>
              <a:spcBef>
                <a:spcPts val="54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4000"/>
              </a:lnSpc>
              <a:spcBef>
                <a:spcPts val="54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4000"/>
              </a:lnSpc>
              <a:spcBef>
                <a:spcPts val="54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  <a:defRPr sz="108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  <a:defRPr sz="108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  <a:defRPr sz="108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  <a:defRPr sz="108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  <a:defRPr sz="108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  <a:defRPr sz="108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  <a:defRPr sz="108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  <a:defRPr sz="108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  <a:defRPr sz="108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959"/>
              <a:buFont typeface="Outfit"/>
              <a:buNone/>
              <a:defRPr sz="3959" b="1" i="0" u="none" strike="noStrike" cap="none">
                <a:solidFill>
                  <a:schemeClr val="lt2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8620" algn="l" rtl="0">
              <a:lnSpc>
                <a:spcPct val="114000"/>
              </a:lnSpc>
              <a:spcBef>
                <a:spcPts val="900"/>
              </a:spcBef>
              <a:spcAft>
                <a:spcPts val="0"/>
              </a:spcAft>
              <a:buClr>
                <a:schemeClr val="lt2"/>
              </a:buClr>
              <a:buSzPts val="2520"/>
              <a:buFont typeface="Arial"/>
              <a:buChar char="•"/>
              <a:defRPr sz="2520" b="0" i="0" u="none" strike="noStrike" cap="none">
                <a:solidFill>
                  <a:schemeClr val="lt2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L="914400" marR="0" lvl="1" indent="-365760" algn="l" rtl="0">
              <a:lnSpc>
                <a:spcPct val="114000"/>
              </a:lnSpc>
              <a:spcBef>
                <a:spcPts val="540"/>
              </a:spcBef>
              <a:spcAft>
                <a:spcPts val="0"/>
              </a:spcAft>
              <a:buClr>
                <a:schemeClr val="lt2"/>
              </a:buClr>
              <a:buSzPts val="2160"/>
              <a:buFont typeface="Arial"/>
              <a:buChar char="•"/>
              <a:defRPr sz="2160" b="0" i="0" u="none" strike="noStrike" cap="none">
                <a:solidFill>
                  <a:schemeClr val="lt2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L="1371600" marR="0" lvl="2" indent="-342900" algn="l" rtl="0">
              <a:lnSpc>
                <a:spcPct val="114000"/>
              </a:lnSpc>
              <a:spcBef>
                <a:spcPts val="54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L="1828800" marR="0" lvl="3" indent="-331469" algn="l" rtl="0">
              <a:lnSpc>
                <a:spcPct val="114000"/>
              </a:lnSpc>
              <a:spcBef>
                <a:spcPts val="540"/>
              </a:spcBef>
              <a:spcAft>
                <a:spcPts val="0"/>
              </a:spcAft>
              <a:buClr>
                <a:schemeClr val="lt2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lt2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L="2286000" marR="0" lvl="4" indent="-331470" algn="l" rtl="0">
              <a:lnSpc>
                <a:spcPct val="114000"/>
              </a:lnSpc>
              <a:spcBef>
                <a:spcPts val="540"/>
              </a:spcBef>
              <a:spcAft>
                <a:spcPts val="0"/>
              </a:spcAft>
              <a:buClr>
                <a:schemeClr val="lt2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lt2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marL="2743200" marR="0" lvl="5" indent="-33147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marL="3200400" marR="0" lvl="6" indent="-33147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marL="3657600" marR="0" lvl="7" indent="-33147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marL="4114800" marR="0" lvl="8" indent="-33147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620"/>
              <a:buFont typeface="Arial"/>
              <a:buChar char="•"/>
              <a:defRPr sz="162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8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8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  <a:defRPr sz="108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  <a:defRPr sz="108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  <a:defRPr sz="108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  <a:defRPr sz="108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  <a:defRPr sz="108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  <a:defRPr sz="108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  <a:defRPr sz="108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  <a:defRPr sz="108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  <a:defRPr sz="1080" b="0" i="0" u="none" strike="noStrike" cap="none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mailto:ecotrak@flynnrg.com" TargetMode="External"/><Relationship Id="rId3" Type="http://schemas.openxmlformats.org/officeDocument/2006/relationships/image" Target="../media/image2.png"/><Relationship Id="rId7" Type="http://schemas.openxmlformats.org/officeDocument/2006/relationships/hyperlink" Target="mailto:acctspayable@flynnrg.co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supplierenablement@flynnrg.com" TargetMode="External"/><Relationship Id="rId5" Type="http://schemas.openxmlformats.org/officeDocument/2006/relationships/hyperlink" Target="mailto:support@ecotrak.com" TargetMode="External"/><Relationship Id="rId4" Type="http://schemas.openxmlformats.org/officeDocument/2006/relationships/hyperlink" Target="https://www.flynnrestaurantgroup.com/suppliers/" TargetMode="Externa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supplierenablement@flynnrg.com" TargetMode="External"/><Relationship Id="rId5" Type="http://schemas.openxmlformats.org/officeDocument/2006/relationships/hyperlink" Target="mailto:ecotrak@flynnrg.com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90FF"/>
            </a:gs>
            <a:gs pos="21000">
              <a:srgbClr val="0090FF"/>
            </a:gs>
            <a:gs pos="38000">
              <a:srgbClr val="0655ED"/>
            </a:gs>
            <a:gs pos="55000">
              <a:srgbClr val="1A15AF"/>
            </a:gs>
            <a:gs pos="93000">
              <a:srgbClr val="BC1AFF"/>
            </a:gs>
            <a:gs pos="100000">
              <a:srgbClr val="BC1A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0175" y="-711200"/>
            <a:ext cx="12787850" cy="719940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"/>
          <p:cNvSpPr txBox="1"/>
          <p:nvPr/>
        </p:nvSpPr>
        <p:spPr>
          <a:xfrm>
            <a:off x="438450" y="1657150"/>
            <a:ext cx="7635600" cy="276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sz="63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lang="en-US" sz="20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2000" b="1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Ecotrak</a:t>
            </a:r>
            <a:r>
              <a:rPr lang="en-US" sz="2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&amp; Coupa Service Provider </a:t>
            </a:r>
            <a:r>
              <a:rPr lang="en-US" sz="2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Training</a:t>
            </a:r>
            <a:r>
              <a:rPr lang="en-US" sz="51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91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endParaRPr sz="91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4" name="Google Shape;104;p1" descr="A picture containing text, clipa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7595" y="257818"/>
            <a:ext cx="2750976" cy="662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163" y="920088"/>
            <a:ext cx="5077349" cy="2733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d2e0b767ae_0_10"/>
          <p:cNvSpPr/>
          <p:nvPr/>
        </p:nvSpPr>
        <p:spPr>
          <a:xfrm>
            <a:off x="428" y="0"/>
            <a:ext cx="12230100" cy="6858048"/>
          </a:xfrm>
          <a:custGeom>
            <a:avLst/>
            <a:gdLst/>
            <a:ahLst/>
            <a:cxnLst/>
            <a:rect l="l" t="t" r="r" b="b"/>
            <a:pathLst>
              <a:path w="9144000" h="4705350" extrusionOk="0">
                <a:moveTo>
                  <a:pt x="0" y="4705349"/>
                </a:moveTo>
                <a:lnTo>
                  <a:pt x="9143999" y="4705349"/>
                </a:lnTo>
                <a:lnTo>
                  <a:pt x="9143999" y="0"/>
                </a:lnTo>
                <a:lnTo>
                  <a:pt x="0" y="0"/>
                </a:lnTo>
                <a:lnTo>
                  <a:pt x="0" y="47053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701" marR="8854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66"/>
              <a:buFont typeface="Arial"/>
              <a:buNone/>
            </a:pPr>
            <a:endParaRPr sz="109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g1d2e0b767ae_0_10"/>
          <p:cNvSpPr txBox="1"/>
          <p:nvPr/>
        </p:nvSpPr>
        <p:spPr>
          <a:xfrm>
            <a:off x="-4064897" y="372794"/>
            <a:ext cx="12191100" cy="7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25" tIns="27700" rIns="55425" bIns="27700" anchor="t" anchorCtr="0">
            <a:spAutoFit/>
          </a:bodyPr>
          <a:lstStyle/>
          <a:p>
            <a:pPr marL="7701" marR="8855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66"/>
              <a:buFont typeface="Arial"/>
              <a:buNone/>
            </a:pPr>
            <a:r>
              <a:rPr lang="en-US" sz="4366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Resources</a:t>
            </a:r>
            <a:endParaRPr sz="109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7" name="Google Shape;157;g1d2e0b767ae_0_10"/>
          <p:cNvCxnSpPr/>
          <p:nvPr/>
        </p:nvCxnSpPr>
        <p:spPr>
          <a:xfrm rot="10800000" flipH="1">
            <a:off x="710953" y="1248599"/>
            <a:ext cx="2639400" cy="10800"/>
          </a:xfrm>
          <a:prstGeom prst="straightConnector1">
            <a:avLst/>
          </a:prstGeom>
          <a:noFill/>
          <a:ln w="38100" cap="flat" cmpd="sng">
            <a:solidFill>
              <a:srgbClr val="0090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8" name="Google Shape;158;g1d2e0b767ae_0_10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31944" y="6388023"/>
            <a:ext cx="1521167" cy="366207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1d2e0b767ae_0_10"/>
          <p:cNvSpPr txBox="1"/>
          <p:nvPr/>
        </p:nvSpPr>
        <p:spPr>
          <a:xfrm>
            <a:off x="465325" y="1407100"/>
            <a:ext cx="11007300" cy="5663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Coupa Supplier Portal Training Resources</a:t>
            </a: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can be found </a:t>
            </a:r>
            <a:r>
              <a:rPr lang="en-US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here</a:t>
            </a: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Ecotrak</a:t>
            </a: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●"/>
            </a:pPr>
            <a:r>
              <a:rPr lang="en-US" sz="2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support@ecotrak.com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Flynn</a:t>
            </a:r>
            <a:endParaRPr sz="2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Coupa Supplier Portal Setup - </a:t>
            </a:r>
            <a:r>
              <a:rPr lang="en-US" sz="2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supplierenablement@flynnrg.com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Invoice Questions - </a:t>
            </a:r>
            <a:r>
              <a:rPr lang="en-US" sz="2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acctspayable@flynnrg.com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Ecotrak Site Admin - </a:t>
            </a:r>
            <a:r>
              <a:rPr lang="en-US" sz="2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ecotrak@flynnrg.com</a:t>
            </a: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g1d2e0b767ae_0_1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4" y="6314696"/>
            <a:ext cx="1017276" cy="547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471"/>
            <a:ext cx="121920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9"/>
          <p:cNvSpPr txBox="1"/>
          <p:nvPr/>
        </p:nvSpPr>
        <p:spPr>
          <a:xfrm>
            <a:off x="3521100" y="727475"/>
            <a:ext cx="5149800" cy="1013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B7B7B7">
                <a:alpha val="64705"/>
              </a:srgbClr>
            </a:outerShdw>
          </a:effectLst>
        </p:spPr>
        <p:txBody>
          <a:bodyPr spcFirstLastPara="1" wrap="square" lIns="0" tIns="12700" rIns="0" bIns="0" anchor="t" anchorCtr="0">
            <a:spAutoFit/>
          </a:bodyPr>
          <a:lstStyle/>
          <a:p>
            <a:pPr marL="12698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6500" b="0" i="0" u="none" strike="noStrike" cap="none">
                <a:solidFill>
                  <a:srgbClr val="009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You!</a:t>
            </a:r>
            <a:endParaRPr sz="6500" b="0" i="0" u="none" strike="noStrike" cap="none">
              <a:solidFill>
                <a:srgbClr val="009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8" name="Google Shape;168;p9" descr="A picture containing text, electronics, indoor, screensho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3410" t="17725" r="20117"/>
          <a:stretch/>
        </p:blipFill>
        <p:spPr>
          <a:xfrm>
            <a:off x="2693264" y="1740875"/>
            <a:ext cx="6256285" cy="51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9" descr="Icon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04153" y="6569374"/>
            <a:ext cx="1325300" cy="23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4" y="6314696"/>
            <a:ext cx="1017276" cy="547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A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"/>
          <p:cNvSpPr txBox="1"/>
          <p:nvPr/>
        </p:nvSpPr>
        <p:spPr>
          <a:xfrm>
            <a:off x="4036862" y="1272620"/>
            <a:ext cx="6663000" cy="4312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50" rIns="0" bIns="0" anchor="t" anchorCtr="0">
            <a:spAutoFit/>
          </a:bodyPr>
          <a:lstStyle/>
          <a:p>
            <a:pPr marL="456565" marR="13335" lvl="0" indent="-35369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90FF"/>
              </a:buClr>
              <a:buSzPts val="1980"/>
              <a:buFont typeface="Helvetica Neue"/>
              <a:buChar char="●"/>
            </a:pPr>
            <a:r>
              <a:rPr lang="en-US" sz="2800">
                <a:solidFill>
                  <a:schemeClr val="lt1"/>
                </a:solidFill>
                <a:latin typeface="Helvetica Neue"/>
                <a:sym typeface="Helvetica Neue"/>
              </a:rPr>
              <a:t>Why Ecotrak</a:t>
            </a:r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456565" marR="13335" lvl="0" indent="-35369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90FF"/>
              </a:buClr>
              <a:buSzPts val="1980"/>
              <a:buFont typeface="Helvetica Neue"/>
              <a:buChar char="●"/>
            </a:pPr>
            <a:r>
              <a:rPr lang="en-US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It Works </a:t>
            </a:r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456565" marR="13335" indent="-353695">
              <a:lnSpc>
                <a:spcPct val="200000"/>
              </a:lnSpc>
              <a:buClr>
                <a:srgbClr val="0090FF"/>
              </a:buClr>
              <a:buSzPts val="1980"/>
              <a:buFont typeface="Helvetica Neue"/>
              <a:buChar char="●"/>
            </a:pPr>
            <a:r>
              <a:rPr lang="en-US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</a:rPr>
              <a:t>How to Sign Up</a:t>
            </a:r>
            <a:endParaRPr lang="en-US" sz="2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6565" marR="13335" indent="-353695">
              <a:lnSpc>
                <a:spcPct val="200000"/>
              </a:lnSpc>
              <a:buClr>
                <a:srgbClr val="0090FF"/>
              </a:buClr>
              <a:buSzPts val="1980"/>
              <a:buFont typeface="Helvetica Neue"/>
              <a:buChar char="●"/>
            </a:pPr>
            <a:r>
              <a:rPr lang="en-US" sz="2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Demo</a:t>
            </a:r>
            <a:r>
              <a:rPr lang="en-US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 </a:t>
            </a:r>
            <a:endParaRPr 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  <a:p>
            <a:pPr marL="456565" marR="13335" lvl="0" indent="-35369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90FF"/>
              </a:buClr>
              <a:buSzPts val="1980"/>
              <a:buFont typeface="Helvetica Neue"/>
              <a:buChar char="●"/>
            </a:pPr>
            <a:r>
              <a:rPr lang="en-US" sz="2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Q&amp;A</a:t>
            </a:r>
            <a:endParaRPr lang="en-US" sz="2668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</a:endParaRPr>
          </a:p>
        </p:txBody>
      </p:sp>
      <p:cxnSp>
        <p:nvCxnSpPr>
          <p:cNvPr id="118" name="Google Shape;118;p2"/>
          <p:cNvCxnSpPr/>
          <p:nvPr/>
        </p:nvCxnSpPr>
        <p:spPr>
          <a:xfrm>
            <a:off x="11779553" y="6524919"/>
            <a:ext cx="0" cy="21199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9" name="Google Shape;119;p2"/>
          <p:cNvSpPr/>
          <p:nvPr/>
        </p:nvSpPr>
        <p:spPr>
          <a:xfrm flipH="1">
            <a:off x="3323535" y="425497"/>
            <a:ext cx="347088" cy="5709039"/>
          </a:xfrm>
          <a:custGeom>
            <a:avLst/>
            <a:gdLst/>
            <a:ahLst/>
            <a:cxnLst/>
            <a:rect l="l" t="t" r="r" b="b"/>
            <a:pathLst>
              <a:path w="120000" h="3771265" extrusionOk="0">
                <a:moveTo>
                  <a:pt x="0" y="0"/>
                </a:moveTo>
                <a:lnTo>
                  <a:pt x="0" y="3770999"/>
                </a:lnTo>
              </a:path>
            </a:pathLst>
          </a:custGeom>
          <a:noFill/>
          <a:ln w="19050" cap="flat" cmpd="sng">
            <a:solidFill>
              <a:srgbClr val="009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endParaRPr sz="109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"/>
          <p:cNvSpPr txBox="1"/>
          <p:nvPr/>
        </p:nvSpPr>
        <p:spPr>
          <a:xfrm>
            <a:off x="1158124" y="2916300"/>
            <a:ext cx="2512500" cy="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50" rIns="0" bIns="0" anchor="t" anchorCtr="0">
            <a:spAutoFit/>
          </a:bodyPr>
          <a:lstStyle/>
          <a:p>
            <a:pPr marL="7701" marR="8856" lvl="0" indent="0" algn="l" rtl="0">
              <a:lnSpc>
                <a:spcPct val="12302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78"/>
              <a:buFont typeface="Arial"/>
              <a:buNone/>
            </a:pPr>
            <a:r>
              <a:rPr lang="en-US" sz="3578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Agenda</a:t>
            </a:r>
            <a:endParaRPr sz="3578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1" name="Google Shape;121;p2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31944" y="6388023"/>
            <a:ext cx="1521166" cy="366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" y="6314696"/>
            <a:ext cx="1017276" cy="547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81ac94c239_0_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A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g181ac94c239_0_26"/>
          <p:cNvSpPr txBox="1"/>
          <p:nvPr/>
        </p:nvSpPr>
        <p:spPr>
          <a:xfrm>
            <a:off x="432000" y="757275"/>
            <a:ext cx="73860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lang="en-US" sz="41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Ecotrak</a:t>
            </a:r>
            <a:endParaRPr sz="1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0" name="Google Shape;130;g181ac94c239_0_26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31944" y="6388023"/>
            <a:ext cx="1521167" cy="3662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31;g181ac94c239_0_26"/>
          <p:cNvCxnSpPr/>
          <p:nvPr/>
        </p:nvCxnSpPr>
        <p:spPr>
          <a:xfrm rot="10800000" flipH="1">
            <a:off x="359775" y="1509950"/>
            <a:ext cx="3533700" cy="900"/>
          </a:xfrm>
          <a:prstGeom prst="straightConnector1">
            <a:avLst/>
          </a:prstGeom>
          <a:noFill/>
          <a:ln w="38100" cap="flat" cmpd="sng">
            <a:solidFill>
              <a:srgbClr val="0090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39" name="Google Shape;139;g181ac94c239_0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" y="6314696"/>
            <a:ext cx="1017276" cy="5477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17;p2">
            <a:extLst>
              <a:ext uri="{FF2B5EF4-FFF2-40B4-BE49-F238E27FC236}">
                <a16:creationId xmlns:a16="http://schemas.microsoft.com/office/drawing/2014/main" id="{75D7FD0C-5898-996C-C4EB-8305A1B95D0B}"/>
              </a:ext>
            </a:extLst>
          </p:cNvPr>
          <p:cNvSpPr txBox="1"/>
          <p:nvPr/>
        </p:nvSpPr>
        <p:spPr>
          <a:xfrm>
            <a:off x="0" y="1963418"/>
            <a:ext cx="6096000" cy="3697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50" rIns="0" bIns="0" anchor="t" anchorCtr="0">
            <a:spAutoFit/>
          </a:bodyPr>
          <a:lstStyle/>
          <a:p>
            <a:pPr marL="457122" marR="13968" indent="-354269">
              <a:lnSpc>
                <a:spcPct val="200000"/>
              </a:lnSpc>
              <a:buClr>
                <a:srgbClr val="0090FF"/>
              </a:buClr>
              <a:buSzPts val="1980"/>
              <a:buFont typeface="Helvetica Neue"/>
              <a:buChar char="●"/>
            </a:pPr>
            <a:r>
              <a:rPr lang="en-US" sz="2400" dirty="0">
                <a:solidFill>
                  <a:schemeClr val="lt1"/>
                </a:solidFill>
                <a:latin typeface="Helvetica Neue"/>
                <a:sym typeface="Helvetica Neue"/>
              </a:rPr>
              <a:t>Saves Operations Time</a:t>
            </a:r>
            <a:endParaRPr lang="en-US"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22" marR="13968" lvl="0" indent="-354269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90FF"/>
              </a:buClr>
              <a:buSzPts val="1980"/>
              <a:buFont typeface="Helvetica Neue"/>
              <a:buChar char="●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Reduces unnecessary facilities spend</a:t>
            </a:r>
          </a:p>
          <a:p>
            <a:pPr marL="457122" marR="13968" lvl="0" indent="-354269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90FF"/>
              </a:buClr>
              <a:buSzPts val="1980"/>
              <a:buFont typeface="Helvetica Neue"/>
              <a:buChar char="●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Monitor Work Orders</a:t>
            </a:r>
          </a:p>
          <a:p>
            <a:pPr marL="457122" marR="13968" lvl="0" indent="-354269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90FF"/>
              </a:buClr>
              <a:buSzPts val="1980"/>
              <a:buFont typeface="Helvetica Neue"/>
              <a:buChar char="●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Service history and cost</a:t>
            </a:r>
          </a:p>
          <a:p>
            <a:pPr marL="457122" marR="13968" lvl="0" indent="-354269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90FF"/>
              </a:buClr>
              <a:buSzPts val="1980"/>
              <a:buFont typeface="Helvetica Neue"/>
              <a:buChar char="●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Already being used in 6 Flynn Brands</a:t>
            </a:r>
          </a:p>
        </p:txBody>
      </p:sp>
      <p:sp>
        <p:nvSpPr>
          <p:cNvPr id="4" name="Google Shape;117;p2">
            <a:extLst>
              <a:ext uri="{FF2B5EF4-FFF2-40B4-BE49-F238E27FC236}">
                <a16:creationId xmlns:a16="http://schemas.microsoft.com/office/drawing/2014/main" id="{1E59F2FF-4768-DE9F-B723-A668933EE371}"/>
              </a:ext>
            </a:extLst>
          </p:cNvPr>
          <p:cNvSpPr txBox="1"/>
          <p:nvPr/>
        </p:nvSpPr>
        <p:spPr>
          <a:xfrm>
            <a:off x="6096000" y="1963418"/>
            <a:ext cx="6096000" cy="295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50" rIns="0" bIns="0" anchor="t" anchorCtr="0">
            <a:spAutoFit/>
          </a:bodyPr>
          <a:lstStyle/>
          <a:p>
            <a:pPr marL="457122" marR="13968" indent="-354269">
              <a:lnSpc>
                <a:spcPct val="200000"/>
              </a:lnSpc>
              <a:buClr>
                <a:srgbClr val="0090FF"/>
              </a:buClr>
              <a:buSzPts val="1980"/>
              <a:buFont typeface="Helvetica Neue"/>
              <a:buChar char="●"/>
            </a:pPr>
            <a:r>
              <a:rPr lang="en-US" sz="2400" dirty="0">
                <a:solidFill>
                  <a:schemeClr val="lt1"/>
                </a:solidFill>
                <a:latin typeface="Helvetica Neue"/>
                <a:sym typeface="Helvetica Neue"/>
              </a:rPr>
              <a:t>Digital receiving </a:t>
            </a:r>
            <a:r>
              <a:rPr lang="en-US" sz="2400">
                <a:solidFill>
                  <a:schemeClr val="lt1"/>
                </a:solidFill>
                <a:latin typeface="Helvetica Neue"/>
                <a:sym typeface="Helvetica Neue"/>
              </a:rPr>
              <a:t>of Work Orders</a:t>
            </a:r>
          </a:p>
          <a:p>
            <a:pPr marL="457122" marR="13968" indent="-354269">
              <a:lnSpc>
                <a:spcPct val="200000"/>
              </a:lnSpc>
              <a:buClr>
                <a:srgbClr val="0090FF"/>
              </a:buClr>
              <a:buSzPts val="1980"/>
              <a:buFont typeface="Helvetica Neue"/>
              <a:buChar char="●"/>
            </a:pPr>
            <a:r>
              <a:rPr lang="en-US" sz="2400" dirty="0">
                <a:solidFill>
                  <a:schemeClr val="lt1"/>
                </a:solidFill>
                <a:latin typeface="Helvetica Neue"/>
                <a:sym typeface="Helvetica Neue"/>
              </a:rPr>
              <a:t>Asset &amp; Problem data in Work Order</a:t>
            </a:r>
          </a:p>
          <a:p>
            <a:pPr marL="457122" marR="13968" indent="-354269">
              <a:lnSpc>
                <a:spcPct val="200000"/>
              </a:lnSpc>
              <a:buClr>
                <a:srgbClr val="0090FF"/>
              </a:buClr>
              <a:buSzPts val="1980"/>
              <a:buFont typeface="Helvetica Neue"/>
              <a:buChar char="●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 Order tra</a:t>
            </a:r>
            <a:r>
              <a:rPr lang="en-US" sz="24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cking</a:t>
            </a:r>
          </a:p>
          <a:p>
            <a:pPr marL="457122" marR="13968" indent="-354269">
              <a:lnSpc>
                <a:spcPct val="200000"/>
              </a:lnSpc>
              <a:buClr>
                <a:srgbClr val="0090FF"/>
              </a:buClr>
              <a:buSzPts val="1980"/>
              <a:buFont typeface="Helvetica Neue"/>
              <a:buChar char="●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Access to other Flynn restaurants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81ac94c239_0_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A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g181ac94c239_0_26"/>
          <p:cNvSpPr txBox="1"/>
          <p:nvPr/>
        </p:nvSpPr>
        <p:spPr>
          <a:xfrm>
            <a:off x="432000" y="757275"/>
            <a:ext cx="73860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lang="en-US" sz="41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</a:t>
            </a:r>
            <a:r>
              <a:rPr lang="en-US" sz="4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It</a:t>
            </a:r>
            <a:r>
              <a:rPr lang="en-US" sz="41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Works</a:t>
            </a:r>
            <a:endParaRPr sz="1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0" name="Google Shape;130;g181ac94c239_0_26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31944" y="6388023"/>
            <a:ext cx="1521167" cy="3662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31;g181ac94c239_0_26"/>
          <p:cNvCxnSpPr/>
          <p:nvPr/>
        </p:nvCxnSpPr>
        <p:spPr>
          <a:xfrm rot="10800000" flipH="1">
            <a:off x="359775" y="1509950"/>
            <a:ext cx="3533700" cy="900"/>
          </a:xfrm>
          <a:prstGeom prst="straightConnector1">
            <a:avLst/>
          </a:prstGeom>
          <a:noFill/>
          <a:ln w="38100" cap="flat" cmpd="sng">
            <a:solidFill>
              <a:srgbClr val="0090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2" name="Google Shape;132;g181ac94c239_0_26"/>
          <p:cNvSpPr/>
          <p:nvPr/>
        </p:nvSpPr>
        <p:spPr>
          <a:xfrm>
            <a:off x="306700" y="2573325"/>
            <a:ext cx="1656000" cy="1581900"/>
          </a:xfrm>
          <a:prstGeom prst="flowChartAlternateProcess">
            <a:avLst/>
          </a:prstGeom>
          <a:solidFill>
            <a:schemeClr val="lt2"/>
          </a:solidFill>
          <a:ln w="9525" cap="flat" cmpd="sng">
            <a:solidFill>
              <a:srgbClr val="009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Flynn User creates a Work Order in Ecotrak 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33" name="Google Shape;133;g181ac94c239_0_26"/>
          <p:cNvCxnSpPr>
            <a:stCxn id="132" idx="3"/>
          </p:cNvCxnSpPr>
          <p:nvPr/>
        </p:nvCxnSpPr>
        <p:spPr>
          <a:xfrm rot="10800000" flipH="1">
            <a:off x="1962700" y="3350475"/>
            <a:ext cx="8620500" cy="13800"/>
          </a:xfrm>
          <a:prstGeom prst="straightConnector1">
            <a:avLst/>
          </a:prstGeom>
          <a:noFill/>
          <a:ln w="38100" cap="flat" cmpd="sng">
            <a:solidFill>
              <a:srgbClr val="009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4" name="Google Shape;134;g181ac94c239_0_26"/>
          <p:cNvSpPr/>
          <p:nvPr/>
        </p:nvSpPr>
        <p:spPr>
          <a:xfrm>
            <a:off x="10257850" y="2573325"/>
            <a:ext cx="1656000" cy="1581900"/>
          </a:xfrm>
          <a:prstGeom prst="flowChartAlternateProcess">
            <a:avLst/>
          </a:prstGeom>
          <a:solidFill>
            <a:schemeClr val="lt2"/>
          </a:solidFill>
          <a:ln w="9525" cap="flat" cmpd="sng">
            <a:solidFill>
              <a:srgbClr val="009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Supplier invoices Flynn by logging into Coupa directly or by using the link provided in Ecotrak 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5" name="Google Shape;135;g181ac94c239_0_26"/>
          <p:cNvSpPr/>
          <p:nvPr/>
        </p:nvSpPr>
        <p:spPr>
          <a:xfrm>
            <a:off x="2319150" y="2573325"/>
            <a:ext cx="1656000" cy="1581900"/>
          </a:xfrm>
          <a:prstGeom prst="flowChartAlternateProcess">
            <a:avLst/>
          </a:prstGeom>
          <a:solidFill>
            <a:schemeClr val="lt2"/>
          </a:solidFill>
          <a:ln w="9525" cap="flat" cmpd="sng">
            <a:solidFill>
              <a:srgbClr val="009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Service Provider accepts WO</a:t>
            </a: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6" name="Google Shape;136;g181ac94c239_0_26"/>
          <p:cNvSpPr/>
          <p:nvPr/>
        </p:nvSpPr>
        <p:spPr>
          <a:xfrm>
            <a:off x="4283388" y="2573325"/>
            <a:ext cx="1656000" cy="1581900"/>
          </a:xfrm>
          <a:prstGeom prst="flowChartAlternateProcess">
            <a:avLst/>
          </a:prstGeom>
          <a:solidFill>
            <a:schemeClr val="lt2"/>
          </a:solidFill>
          <a:ln w="9525" cap="flat" cmpd="sng">
            <a:solidFill>
              <a:srgbClr val="009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If needed Service Provider submits a Proposal through Ecotrak</a:t>
            </a: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7" name="Google Shape;137;g181ac94c239_0_26"/>
          <p:cNvSpPr/>
          <p:nvPr/>
        </p:nvSpPr>
        <p:spPr>
          <a:xfrm>
            <a:off x="6247650" y="2573325"/>
            <a:ext cx="1656000" cy="1581900"/>
          </a:xfrm>
          <a:prstGeom prst="flowChartAlternateProcess">
            <a:avLst/>
          </a:prstGeom>
          <a:solidFill>
            <a:schemeClr val="lt2"/>
          </a:solidFill>
          <a:ln w="9525" cap="flat" cmpd="sng">
            <a:solidFill>
              <a:srgbClr val="009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Once work is Completed, Service Provider marks WO as </a:t>
            </a:r>
            <a:r>
              <a:rPr lang="en-US" i="1" dirty="0">
                <a:latin typeface="Helvetica Neue"/>
                <a:ea typeface="Helvetica Neue"/>
                <a:cs typeface="Helvetica Neue"/>
                <a:sym typeface="Helvetica Neue"/>
              </a:rPr>
              <a:t>Complete</a:t>
            </a: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 in Ecotrak </a:t>
            </a: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8" name="Google Shape;138;g181ac94c239_0_26"/>
          <p:cNvSpPr/>
          <p:nvPr/>
        </p:nvSpPr>
        <p:spPr>
          <a:xfrm>
            <a:off x="8260088" y="2573325"/>
            <a:ext cx="1656000" cy="1581900"/>
          </a:xfrm>
          <a:prstGeom prst="flowChartAlternateProcess">
            <a:avLst/>
          </a:prstGeom>
          <a:solidFill>
            <a:schemeClr val="lt2"/>
          </a:solidFill>
          <a:ln w="9525" cap="flat" cmpd="sng">
            <a:solidFill>
              <a:srgbClr val="009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Service Provider fills out the “Add Invoice” popup in Ecotrak &amp; a PO is automatically created in Coupa </a:t>
            </a: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9" name="Google Shape;139;g181ac94c239_0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" y="6314696"/>
            <a:ext cx="1017276" cy="547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5899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81ac94c239_0_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A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g181ac94c239_0_26"/>
          <p:cNvSpPr txBox="1"/>
          <p:nvPr/>
        </p:nvSpPr>
        <p:spPr>
          <a:xfrm>
            <a:off x="432000" y="757275"/>
            <a:ext cx="7386000" cy="815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lang="en-US" sz="41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to Sign Up</a:t>
            </a:r>
            <a:endParaRPr lang="en-US" sz="1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0" name="Google Shape;130;g181ac94c239_0_26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31944" y="6388023"/>
            <a:ext cx="1521167" cy="3662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31;g181ac94c239_0_26"/>
          <p:cNvCxnSpPr/>
          <p:nvPr/>
        </p:nvCxnSpPr>
        <p:spPr>
          <a:xfrm rot="10800000" flipH="1">
            <a:off x="359775" y="1509950"/>
            <a:ext cx="3533700" cy="900"/>
          </a:xfrm>
          <a:prstGeom prst="straightConnector1">
            <a:avLst/>
          </a:prstGeom>
          <a:noFill/>
          <a:ln w="38100" cap="flat" cmpd="sng">
            <a:solidFill>
              <a:srgbClr val="0090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39" name="Google Shape;139;g181ac94c239_0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" y="6314696"/>
            <a:ext cx="1017276" cy="5477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17;p2">
            <a:extLst>
              <a:ext uri="{FF2B5EF4-FFF2-40B4-BE49-F238E27FC236}">
                <a16:creationId xmlns:a16="http://schemas.microsoft.com/office/drawing/2014/main" id="{75D7FD0C-5898-996C-C4EB-8305A1B95D0B}"/>
              </a:ext>
            </a:extLst>
          </p:cNvPr>
          <p:cNvSpPr txBox="1"/>
          <p:nvPr/>
        </p:nvSpPr>
        <p:spPr>
          <a:xfrm>
            <a:off x="1668883" y="2079559"/>
            <a:ext cx="9736251" cy="3666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50" rIns="0" bIns="0" anchor="t" anchorCtr="0">
            <a:spAutoFit/>
          </a:bodyPr>
          <a:lstStyle/>
          <a:p>
            <a:pPr marL="457122" marR="13968" lvl="0" indent="-354269" algn="l" rtl="0">
              <a:spcBef>
                <a:spcPts val="0"/>
              </a:spcBef>
              <a:spcAft>
                <a:spcPts val="0"/>
              </a:spcAft>
              <a:buClr>
                <a:srgbClr val="0090FF"/>
              </a:buClr>
              <a:buSzPts val="1980"/>
              <a:buFont typeface="Helvetica Neue"/>
              <a:buChar char="●"/>
            </a:pPr>
            <a:r>
              <a:rPr lang="en-US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Service providers need to have an </a:t>
            </a:r>
            <a:r>
              <a:rPr lang="en-US" sz="280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Ecotrak</a:t>
            </a:r>
            <a:r>
              <a:rPr lang="en-US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account and be linked to the Coupa Suppler Portal (CSP)</a:t>
            </a:r>
          </a:p>
          <a:p>
            <a:pPr marL="457122" marR="13968" lvl="0" indent="-354269" algn="l" rtl="0">
              <a:spcBef>
                <a:spcPts val="0"/>
              </a:spcBef>
              <a:spcAft>
                <a:spcPts val="0"/>
              </a:spcAft>
              <a:buClr>
                <a:srgbClr val="0090FF"/>
              </a:buClr>
              <a:buSzPts val="1980"/>
              <a:buFont typeface="Helvetica Neue"/>
              <a:buChar char="●"/>
            </a:pPr>
            <a:endParaRPr lang="en-US" sz="28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122" marR="13968" lvl="1" indent="-354269">
              <a:buClr>
                <a:srgbClr val="0090FF"/>
              </a:buClr>
              <a:buSzPts val="1980"/>
              <a:buFont typeface="Helvetica Neue"/>
              <a:buChar char="●"/>
            </a:pPr>
            <a:r>
              <a:rPr lang="en-US" sz="2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Accept </a:t>
            </a:r>
            <a:r>
              <a:rPr lang="en-US" sz="2800" b="0" i="0" u="none" strike="noStrike" cap="none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Ecotrak</a:t>
            </a:r>
            <a:r>
              <a:rPr lang="en-US" sz="2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invitation</a:t>
            </a:r>
            <a:r>
              <a:rPr lang="en-US" sz="2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email</a:t>
            </a:r>
          </a:p>
          <a:p>
            <a:pPr marL="457122" marR="13968" lvl="1" indent="-354269">
              <a:buClr>
                <a:srgbClr val="0090FF"/>
              </a:buClr>
              <a:buSzPts val="1980"/>
              <a:buFont typeface="Helvetica Neue"/>
              <a:buChar char="●"/>
            </a:pPr>
            <a:endParaRPr lang="en-US" sz="28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122" marR="13968" lvl="0" indent="-354269" algn="l" rtl="0">
              <a:spcBef>
                <a:spcPts val="0"/>
              </a:spcBef>
              <a:spcAft>
                <a:spcPts val="0"/>
              </a:spcAft>
              <a:buClr>
                <a:srgbClr val="0090FF"/>
              </a:buClr>
              <a:buSzPts val="1980"/>
              <a:buFont typeface="Helvetica Neue"/>
              <a:buChar char="●"/>
            </a:pPr>
            <a:r>
              <a:rPr lang="en-US" sz="2800" b="0" i="0" u="none" strike="noStrike" cap="none">
                <a:solidFill>
                  <a:schemeClr val="lt1"/>
                </a:solidFill>
                <a:latin typeface="Helvetica Neue"/>
                <a:ea typeface="Arial"/>
                <a:cs typeface="Arial"/>
                <a:sym typeface="Helvetica Neue"/>
              </a:rPr>
              <a:t>Link to CSP from invitation in email</a:t>
            </a:r>
          </a:p>
          <a:p>
            <a:pPr marL="457122" marR="13968" lvl="0" indent="-354269" algn="l" rtl="0">
              <a:spcBef>
                <a:spcPts val="0"/>
              </a:spcBef>
              <a:spcAft>
                <a:spcPts val="0"/>
              </a:spcAft>
              <a:buClr>
                <a:srgbClr val="0090FF"/>
              </a:buClr>
              <a:buSzPts val="1980"/>
              <a:buFont typeface="Helvetica Neue"/>
              <a:buChar char="●"/>
            </a:pPr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22" marR="13967" lvl="0" indent="-354269" algn="l" rtl="0">
              <a:spcBef>
                <a:spcPts val="0"/>
              </a:spcBef>
              <a:spcAft>
                <a:spcPts val="0"/>
              </a:spcAft>
              <a:buClr>
                <a:srgbClr val="0090FF"/>
              </a:buClr>
              <a:buSzPts val="1980"/>
              <a:buFont typeface="Helvetica Neue"/>
              <a:buChar char="●"/>
            </a:pPr>
            <a:r>
              <a:rPr lang="en-US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Any issues email </a:t>
            </a:r>
            <a:r>
              <a:rPr lang="en-US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/>
              </a:rPr>
              <a:t>ecotrak@flynnrg.com</a:t>
            </a:r>
            <a:r>
              <a:rPr lang="en-US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en-US" sz="280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Ecotrak</a:t>
            </a:r>
            <a:r>
              <a:rPr lang="en-US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or </a:t>
            </a:r>
            <a:r>
              <a:rPr lang="en-US" sz="2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6"/>
              </a:rPr>
              <a:t>supplierenablement@flynnrg.com</a:t>
            </a:r>
            <a:r>
              <a:rPr lang="en-US" sz="2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(CSP)</a:t>
            </a:r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6501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3"/>
          <p:cNvSpPr/>
          <p:nvPr/>
        </p:nvSpPr>
        <p:spPr>
          <a:xfrm>
            <a:off x="428" y="0"/>
            <a:ext cx="12226225" cy="6858000"/>
          </a:xfrm>
          <a:custGeom>
            <a:avLst/>
            <a:gdLst/>
            <a:ahLst/>
            <a:cxnLst/>
            <a:rect l="l" t="t" r="r" b="b"/>
            <a:pathLst>
              <a:path w="9144000" h="4705350" extrusionOk="0">
                <a:moveTo>
                  <a:pt x="0" y="4705349"/>
                </a:moveTo>
                <a:lnTo>
                  <a:pt x="9143999" y="4705349"/>
                </a:lnTo>
                <a:lnTo>
                  <a:pt x="9143999" y="0"/>
                </a:lnTo>
                <a:lnTo>
                  <a:pt x="0" y="0"/>
                </a:lnTo>
                <a:lnTo>
                  <a:pt x="0" y="47053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endParaRPr sz="109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3"/>
          <p:cNvSpPr txBox="1"/>
          <p:nvPr/>
        </p:nvSpPr>
        <p:spPr>
          <a:xfrm>
            <a:off x="428" y="2951669"/>
            <a:ext cx="12191100" cy="7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425" tIns="27700" rIns="55425" bIns="27700" anchor="t" anchorCtr="0">
            <a:spAutoFit/>
          </a:bodyPr>
          <a:lstStyle/>
          <a:p>
            <a:pPr marL="7701" marR="8856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66"/>
              <a:buFont typeface="Arial"/>
              <a:buNone/>
            </a:pPr>
            <a:r>
              <a:rPr lang="en-US" sz="4366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Let’s</a:t>
            </a:r>
            <a:r>
              <a:rPr lang="en-US" sz="4366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Take a Look</a:t>
            </a:r>
            <a:endParaRPr sz="1092" b="0" i="0" u="none" strike="noStrike" cap="none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47" name="Google Shape;147;p13"/>
          <p:cNvCxnSpPr/>
          <p:nvPr/>
        </p:nvCxnSpPr>
        <p:spPr>
          <a:xfrm>
            <a:off x="3206700" y="3679775"/>
            <a:ext cx="5778600" cy="14700"/>
          </a:xfrm>
          <a:prstGeom prst="straightConnector1">
            <a:avLst/>
          </a:prstGeom>
          <a:noFill/>
          <a:ln w="38100" cap="flat" cmpd="sng">
            <a:solidFill>
              <a:srgbClr val="0090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8" name="Google Shape;148;p13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31944" y="6388023"/>
            <a:ext cx="1521166" cy="366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" y="6314696"/>
            <a:ext cx="1017276" cy="547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3"/>
          <p:cNvSpPr/>
          <p:nvPr/>
        </p:nvSpPr>
        <p:spPr>
          <a:xfrm>
            <a:off x="428" y="0"/>
            <a:ext cx="12226225" cy="6858000"/>
          </a:xfrm>
          <a:custGeom>
            <a:avLst/>
            <a:gdLst/>
            <a:ahLst/>
            <a:cxnLst/>
            <a:rect l="l" t="t" r="r" b="b"/>
            <a:pathLst>
              <a:path w="9144000" h="4705350" extrusionOk="0">
                <a:moveTo>
                  <a:pt x="0" y="4705349"/>
                </a:moveTo>
                <a:lnTo>
                  <a:pt x="9143999" y="4705349"/>
                </a:lnTo>
                <a:lnTo>
                  <a:pt x="9143999" y="0"/>
                </a:lnTo>
                <a:lnTo>
                  <a:pt x="0" y="0"/>
                </a:lnTo>
                <a:lnTo>
                  <a:pt x="0" y="47053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endParaRPr sz="109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13" descr="A picture containing text, clipar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31944" y="6388023"/>
            <a:ext cx="1521166" cy="366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4" y="6314696"/>
            <a:ext cx="1017276" cy="54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P_Training">
            <a:hlinkClick r:id="" action="ppaction://media"/>
            <a:extLst>
              <a:ext uri="{FF2B5EF4-FFF2-40B4-BE49-F238E27FC236}">
                <a16:creationId xmlns:a16="http://schemas.microsoft.com/office/drawing/2014/main" id="{C30C1D93-06AC-5300-E9C5-DBABE6B505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6366" y="103770"/>
            <a:ext cx="10454348" cy="58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4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3"/>
          <p:cNvSpPr/>
          <p:nvPr/>
        </p:nvSpPr>
        <p:spPr>
          <a:xfrm>
            <a:off x="428" y="0"/>
            <a:ext cx="12226225" cy="6858000"/>
          </a:xfrm>
          <a:custGeom>
            <a:avLst/>
            <a:gdLst/>
            <a:ahLst/>
            <a:cxnLst/>
            <a:rect l="l" t="t" r="r" b="b"/>
            <a:pathLst>
              <a:path w="9144000" h="4705350" extrusionOk="0">
                <a:moveTo>
                  <a:pt x="0" y="4705349"/>
                </a:moveTo>
                <a:lnTo>
                  <a:pt x="9143999" y="4705349"/>
                </a:lnTo>
                <a:lnTo>
                  <a:pt x="9143999" y="0"/>
                </a:lnTo>
                <a:lnTo>
                  <a:pt x="0" y="0"/>
                </a:lnTo>
                <a:lnTo>
                  <a:pt x="0" y="47053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endParaRPr sz="109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13" descr="A picture containing text, clipar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31944" y="6388023"/>
            <a:ext cx="1521166" cy="366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4" y="6314696"/>
            <a:ext cx="1017276" cy="54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P_Training_Proposal">
            <a:hlinkClick r:id="" action="ppaction://media"/>
            <a:extLst>
              <a:ext uri="{FF2B5EF4-FFF2-40B4-BE49-F238E27FC236}">
                <a16:creationId xmlns:a16="http://schemas.microsoft.com/office/drawing/2014/main" id="{B1018385-AC4D-CE74-A181-D866DFEC9B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2493" y="238713"/>
            <a:ext cx="10247013" cy="576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3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3"/>
          <p:cNvSpPr/>
          <p:nvPr/>
        </p:nvSpPr>
        <p:spPr>
          <a:xfrm>
            <a:off x="428" y="0"/>
            <a:ext cx="12226225" cy="6858000"/>
          </a:xfrm>
          <a:custGeom>
            <a:avLst/>
            <a:gdLst/>
            <a:ahLst/>
            <a:cxnLst/>
            <a:rect l="l" t="t" r="r" b="b"/>
            <a:pathLst>
              <a:path w="9144000" h="4705350" extrusionOk="0">
                <a:moveTo>
                  <a:pt x="0" y="4705349"/>
                </a:moveTo>
                <a:lnTo>
                  <a:pt x="9143999" y="4705349"/>
                </a:lnTo>
                <a:lnTo>
                  <a:pt x="9143999" y="0"/>
                </a:lnTo>
                <a:lnTo>
                  <a:pt x="0" y="0"/>
                </a:lnTo>
                <a:lnTo>
                  <a:pt x="0" y="47053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endParaRPr sz="109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13" descr="A picture containing text, clipar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31944" y="6388023"/>
            <a:ext cx="1521166" cy="366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4" y="6314696"/>
            <a:ext cx="1017276" cy="54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oupa_invoice_recording_take_2_-_6_11_2024,_9_54_20_am (720p)">
            <a:hlinkClick r:id="" action="ppaction://media"/>
            <a:extLst>
              <a:ext uri="{FF2B5EF4-FFF2-40B4-BE49-F238E27FC236}">
                <a16:creationId xmlns:a16="http://schemas.microsoft.com/office/drawing/2014/main" id="{EA0543D0-44A3-DAAA-6569-3E6CFFC279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3352" y="0"/>
            <a:ext cx="10539175" cy="592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Web3">
      <a:dk1>
        <a:srgbClr val="000000"/>
      </a:dk1>
      <a:lt1>
        <a:srgbClr val="FFFFFF"/>
      </a:lt1>
      <a:dk2>
        <a:srgbClr val="041033"/>
      </a:dk2>
      <a:lt2>
        <a:srgbClr val="E1E5EB"/>
      </a:lt2>
      <a:accent1>
        <a:srgbClr val="00B0F0"/>
      </a:accent1>
      <a:accent2>
        <a:srgbClr val="49D6F9"/>
      </a:accent2>
      <a:accent3>
        <a:srgbClr val="9933FF"/>
      </a:accent3>
      <a:accent4>
        <a:srgbClr val="6600FF"/>
      </a:accent4>
      <a:accent5>
        <a:srgbClr val="FF0066"/>
      </a:accent5>
      <a:accent6>
        <a:srgbClr val="FF6699"/>
      </a:accent6>
      <a:hlink>
        <a:srgbClr val="00B0F0"/>
      </a:hlink>
      <a:folHlink>
        <a:srgbClr val="66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F267152C5D8E4CAF77ADF6DFE99F17" ma:contentTypeVersion="16" ma:contentTypeDescription="Create a new document." ma:contentTypeScope="" ma:versionID="31342da45f69465b66e3eb83cba564d8">
  <xsd:schema xmlns:xsd="http://www.w3.org/2001/XMLSchema" xmlns:xs="http://www.w3.org/2001/XMLSchema" xmlns:p="http://schemas.microsoft.com/office/2006/metadata/properties" xmlns:ns2="7f7792c2-2fa2-4acc-b442-1a0e8f43fb74" xmlns:ns3="c355d2d5-5497-430c-8f59-ed2876e5e8a3" targetNamespace="http://schemas.microsoft.com/office/2006/metadata/properties" ma:root="true" ma:fieldsID="2d047ff246f6953b17d53e079ca86d62" ns2:_="" ns3:_="">
    <xsd:import namespace="7f7792c2-2fa2-4acc-b442-1a0e8f43fb74"/>
    <xsd:import namespace="c355d2d5-5497-430c-8f59-ed2876e5e8a3"/>
    <xsd:element name="properties">
      <xsd:complexType>
        <xsd:sequence>
          <xsd:element name="documentManagement">
            <xsd:complexType>
              <xsd:all>
                <xsd:element ref="ns2:oa60e8db46fa47b68c2f07e7b76287cd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7792c2-2fa2-4acc-b442-1a0e8f43fb74" elementFormDefault="qualified">
    <xsd:import namespace="http://schemas.microsoft.com/office/2006/documentManagement/types"/>
    <xsd:import namespace="http://schemas.microsoft.com/office/infopath/2007/PartnerControls"/>
    <xsd:element name="oa60e8db46fa47b68c2f07e7b76287cd" ma:index="9" nillable="true" ma:taxonomy="true" ma:internalName="oa60e8db46fa47b68c2f07e7b76287cd" ma:taxonomyFieldName="Document_x0020_Type" ma:displayName="Document Type" ma:default="" ma:fieldId="{8a60e8db-46fa-47b6-8c2f-07e7b76287cd}" ma:sspId="d420a3d3-5587-4556-9872-471f851ab1a0" ma:termSetId="38d3a3c9-72e3-4af7-b9a3-967ce7199637" ma:anchorId="ceaa0487-e0b2-453d-bfd0-9645825b70a8" ma:open="fals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420a3d3-5587-4556-9872-471f851ab1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55d2d5-5497-430c-8f59-ed2876e5e8a3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7c573397-47d0-4f4c-ba87-38c4a299dfae}" ma:internalName="TaxCatchAll" ma:showField="CatchAllData" ma:web="c355d2d5-5497-430c-8f59-ed2876e5e8a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f7792c2-2fa2-4acc-b442-1a0e8f43fb74">
      <Terms xmlns="http://schemas.microsoft.com/office/infopath/2007/PartnerControls"/>
    </lcf76f155ced4ddcb4097134ff3c332f>
    <oa60e8db46fa47b68c2f07e7b76287cd xmlns="7f7792c2-2fa2-4acc-b442-1a0e8f43fb74">
      <Terms xmlns="http://schemas.microsoft.com/office/infopath/2007/PartnerControls"/>
    </oa60e8db46fa47b68c2f07e7b76287cd>
    <TaxCatchAll xmlns="c355d2d5-5497-430c-8f59-ed2876e5e8a3"/>
  </documentManagement>
</p:properties>
</file>

<file path=customXml/itemProps1.xml><?xml version="1.0" encoding="utf-8"?>
<ds:datastoreItem xmlns:ds="http://schemas.openxmlformats.org/officeDocument/2006/customXml" ds:itemID="{A01EBFED-CD5C-481C-9B8B-F5637ED1FF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69687D-1461-428E-AE9B-D94B88ECEA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7792c2-2fa2-4acc-b442-1a0e8f43fb74"/>
    <ds:schemaRef ds:uri="c355d2d5-5497-430c-8f59-ed2876e5e8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B493C92-DD02-460C-9DB0-6DC9F0881DB0}">
  <ds:schemaRefs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c355d2d5-5497-430c-8f59-ed2876e5e8a3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7f7792c2-2fa2-4acc-b442-1a0e8f43fb7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255</Words>
  <Application>Microsoft Office PowerPoint</Application>
  <PresentationFormat>Widescreen</PresentationFormat>
  <Paragraphs>62</Paragraphs>
  <Slides>11</Slides>
  <Notes>11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Lindsay  Olsen</dc:creator>
  <cp:lastModifiedBy>Alexis Oliver</cp:lastModifiedBy>
  <cp:revision>4</cp:revision>
  <dcterms:created xsi:type="dcterms:W3CDTF">2022-09-09T18:44:30Z</dcterms:created>
  <dcterms:modified xsi:type="dcterms:W3CDTF">2025-01-16T20:12:39Z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0x010100CEF267152C5D8E4CAF77ADF6DFE99F17</vt:lpwstr>
  </property>
</Properties>
</file>